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6257588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eter Arashiro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8CB94E6-7976-4FD0-8BF8-B4252A3A9ACF}">
  <a:tblStyle styleId="{88CB94E6-7976-4FD0-8BF8-B4252A3A9AC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EF"/>
          </a:solidFill>
        </a:fill>
      </a:tcStyle>
    </a:wholeTbl>
    <a:band1H>
      <a:tcTxStyle/>
      <a:tcStyle>
        <a:tcBdr/>
        <a:fill>
          <a:solidFill>
            <a:srgbClr val="CCCCD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CCCD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rgbClr val="FFFFFF"/>
      </a:tcTxStyle>
      <a:tcStyle>
        <a:tcBdr/>
        <a:fill>
          <a:solidFill>
            <a:srgbClr val="333399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/>
        <a:fill>
          <a:solidFill>
            <a:srgbClr val="333399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333399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333399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74"/>
    <p:restoredTop sz="96561"/>
  </p:normalViewPr>
  <p:slideViewPr>
    <p:cSldViewPr snapToGrid="0">
      <p:cViewPr varScale="1">
        <p:scale>
          <a:sx n="96" d="100"/>
          <a:sy n="96" d="100"/>
        </p:scale>
        <p:origin x="720" y="176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04cfd1718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04cfd1718_0_1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504cfd1718_0_1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04cfd1718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04cfd1718_0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504cfd1718_0_1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04cfd1718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04cfd1718_0_1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504cfd1718_0_1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04cfd1718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04cfd1718_0_1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504cfd1718_0_1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04cfd1718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04cfd1718_0_2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504cfd1718_0_2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04cfd1718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04cfd1718_0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g504cfd1718_0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efa25e34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efa25e34e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4efa25e34e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efa25e34e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efa25e34e_0_1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4efa25e34e_0_1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04cfd1718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04cfd1718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504cfd1718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04cfd1718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04cfd1718_0_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504cfd1718_0_2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04cfd1718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04cfd1718_0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g504cfd1718_0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04cfd1718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04cfd1718_0_2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504cfd1718_0_2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785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04cfd171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04cfd1718_0_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g504cfd1718_0_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efa25e3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efa25e34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g4efa25e34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04cfd171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04cfd1718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504cfd1718_0_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04cfd1718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04cfd1718_0_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504cfd1718_0_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04cfd1718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04cfd1718_0_1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504cfd1718_0_1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04cfd1718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04cfd1718_0_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504cfd1718_0_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04cfd1718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04cfd1718_0_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504cfd1718_0_1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1"/>
            <a:ext cx="162575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75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6134" y="8021420"/>
            <a:ext cx="184731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1"/>
            <a:ext cx="16257587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3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Qiaozhu Mei</a:t>
            </a:r>
            <a:endParaRPr sz="5333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3"/>
            <a:ext cx="16257587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School of Information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863685" y="5248173"/>
            <a:ext cx="12138848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454" y="902337"/>
            <a:ext cx="8467494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709" y="291549"/>
            <a:ext cx="1402217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731" y="2067651"/>
            <a:ext cx="15176126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2047" y="5181600"/>
            <a:ext cx="13393496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500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838" y="996100"/>
            <a:ext cx="146319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200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709" y="2434167"/>
            <a:ext cx="1402217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pic>
        <p:nvPicPr>
          <p:cNvPr id="5" name="Google Shape;10;p1">
            <a:extLst>
              <a:ext uri="{FF2B5EF4-FFF2-40B4-BE49-F238E27FC236}">
                <a16:creationId xmlns:a16="http://schemas.microsoft.com/office/drawing/2014/main" id="{ADD9CA9C-844C-234E-8ACF-8156E14A5343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0" y="72284"/>
            <a:ext cx="16257587" cy="9144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300" cy="550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altLang="zh-CN" sz="6000" b="1" dirty="0"/>
              <a:t>Introduction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to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OLAP,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and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Association</a:t>
            </a:r>
            <a:endParaRPr sz="6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/>
              <a:t>Transactional vs Analytical Processing</a:t>
            </a:r>
            <a:endParaRPr sz="6000"/>
          </a:p>
        </p:txBody>
      </p:sp>
      <p:sp>
        <p:nvSpPr>
          <p:cNvPr id="128" name="Google Shape;128;p20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What about analytical queries that support business decisions?</a:t>
            </a:r>
            <a:endParaRPr/>
          </a:p>
        </p:txBody>
      </p:sp>
      <p:graphicFrame>
        <p:nvGraphicFramePr>
          <p:cNvPr id="129" name="Google Shape;129;p20"/>
          <p:cNvGraphicFramePr/>
          <p:nvPr/>
        </p:nvGraphicFramePr>
        <p:xfrm>
          <a:off x="1710800" y="3793161"/>
          <a:ext cx="10444075" cy="3840550"/>
        </p:xfrm>
        <a:graphic>
          <a:graphicData uri="http://schemas.openxmlformats.org/drawingml/2006/table">
            <a:tbl>
              <a:tblPr firstRow="1" bandRow="1">
                <a:noFill/>
                <a:tableStyleId>{88CB94E6-7976-4FD0-8BF8-B4252A3A9ACF}</a:tableStyleId>
              </a:tblPr>
              <a:tblGrid>
                <a:gridCol w="130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5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2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0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T_id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Datetime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Product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Country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Quantity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01:00:23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1002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02:15:16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Canada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09/02/11, 15:10:41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PC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15691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03/03/12, 23:59:07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VCR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Mexico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dirty="0"/>
                        <a:t>…</a:t>
                      </a:r>
                      <a:endParaRPr sz="30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0" name="Google Shape;130;p20"/>
          <p:cNvSpPr txBox="1"/>
          <p:nvPr/>
        </p:nvSpPr>
        <p:spPr>
          <a:xfrm>
            <a:off x="12673200" y="3735875"/>
            <a:ext cx="3000000" cy="39741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Query: how many TVs were sold in the </a:t>
            </a:r>
            <a:r>
              <a:rPr lang="en-US" sz="3000" u="sng">
                <a:latin typeface="Verdana"/>
                <a:ea typeface="Verdana"/>
                <a:cs typeface="Verdana"/>
                <a:sym typeface="Verdana"/>
              </a:rPr>
              <a:t>second quarter of 2011</a:t>
            </a: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 in </a:t>
            </a:r>
            <a:r>
              <a:rPr lang="en-US" sz="3000" u="sng">
                <a:latin typeface="Verdana"/>
                <a:ea typeface="Verdana"/>
                <a:cs typeface="Verdana"/>
                <a:sym typeface="Verdana"/>
              </a:rPr>
              <a:t>North America?</a:t>
            </a:r>
            <a:endParaRPr sz="3000" u="sng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Transactional vs Analytical Processing</a:t>
            </a:r>
            <a:endParaRPr sz="6000"/>
          </a:p>
        </p:txBody>
      </p:sp>
      <p:sp>
        <p:nvSpPr>
          <p:cNvPr id="137" name="Google Shape;137;p21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Transactional databases are not suitable for answering analytical queries.</a:t>
            </a:r>
            <a:endParaRPr/>
          </a:p>
        </p:txBody>
      </p:sp>
      <p:graphicFrame>
        <p:nvGraphicFramePr>
          <p:cNvPr id="138" name="Google Shape;138;p21"/>
          <p:cNvGraphicFramePr/>
          <p:nvPr/>
        </p:nvGraphicFramePr>
        <p:xfrm>
          <a:off x="1710800" y="3793161"/>
          <a:ext cx="10444075" cy="3840550"/>
        </p:xfrm>
        <a:graphic>
          <a:graphicData uri="http://schemas.openxmlformats.org/drawingml/2006/table">
            <a:tbl>
              <a:tblPr firstRow="1" bandRow="1">
                <a:noFill/>
                <a:tableStyleId>{88CB94E6-7976-4FD0-8BF8-B4252A3A9ACF}</a:tableStyleId>
              </a:tblPr>
              <a:tblGrid>
                <a:gridCol w="130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5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2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0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T_id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Datetime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Product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Country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Quantity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01:00:23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1002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02:15:16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Canada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09/02/11, 15:10:41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PC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15691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03/03/12, 23:59:07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VCR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Mexico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9" name="Google Shape;139;p21"/>
          <p:cNvSpPr txBox="1"/>
          <p:nvPr/>
        </p:nvSpPr>
        <p:spPr>
          <a:xfrm>
            <a:off x="12673200" y="3735875"/>
            <a:ext cx="3000000" cy="39741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Query: how many TVs were sold in the </a:t>
            </a:r>
            <a:r>
              <a:rPr lang="en-US" sz="3000" u="sng">
                <a:latin typeface="Verdana"/>
                <a:ea typeface="Verdana"/>
                <a:cs typeface="Verdana"/>
                <a:sym typeface="Verdana"/>
              </a:rPr>
              <a:t>second quarter of 2011</a:t>
            </a: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 in </a:t>
            </a:r>
            <a:r>
              <a:rPr lang="en-US" sz="3000" u="sng">
                <a:latin typeface="Verdana"/>
                <a:ea typeface="Verdana"/>
                <a:cs typeface="Verdana"/>
                <a:sym typeface="Verdana"/>
              </a:rPr>
              <a:t>North America?</a:t>
            </a:r>
            <a:endParaRPr sz="3000" u="sng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/>
              <a:t>OLAP: </a:t>
            </a:r>
            <a:r>
              <a:rPr lang="en-US" sz="5850" b="0"/>
              <a:t>Online Analytical Processing</a:t>
            </a:r>
            <a:endParaRPr sz="5850" b="0"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xfrm>
            <a:off x="1117700" y="1590272"/>
            <a:ext cx="14022300" cy="4713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b="1"/>
              <a:t>Techniques</a:t>
            </a:r>
            <a:r>
              <a:rPr lang="en-US"/>
              <a:t> </a:t>
            </a:r>
            <a:endParaRPr/>
          </a:p>
          <a:p>
            <a:pPr marL="914400" lvl="1" indent="-482600" algn="l" rtl="0">
              <a:spcBef>
                <a:spcPts val="667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Data Warehouse:    </a:t>
            </a:r>
            <a:br>
              <a:rPr lang="en-US"/>
            </a:br>
            <a:br>
              <a:rPr lang="en-US"/>
            </a:br>
            <a:br>
              <a:rPr lang="en-US"/>
            </a:b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Data Cubing: </a:t>
            </a:r>
            <a:br>
              <a:rPr lang="en-US"/>
            </a:b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/>
              <a:t>OLAP: </a:t>
            </a:r>
            <a:r>
              <a:rPr lang="en-US" sz="5850" b="0"/>
              <a:t>Online Analytical Processing</a:t>
            </a:r>
            <a:endParaRPr sz="5850" b="0"/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1117700" y="1590272"/>
            <a:ext cx="14022300" cy="4713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b="1"/>
              <a:t>Techniques</a:t>
            </a:r>
            <a:r>
              <a:rPr lang="en-US"/>
              <a:t> </a:t>
            </a:r>
            <a:endParaRPr/>
          </a:p>
          <a:p>
            <a:pPr marL="914400" lvl="1" indent="-482600" algn="l" rtl="0">
              <a:spcBef>
                <a:spcPts val="667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Data Warehouse: Infrastructure that integrates multiple types of transactional data and processes </a:t>
            </a:r>
            <a:br>
              <a:rPr lang="en-US"/>
            </a:br>
            <a:r>
              <a:rPr lang="en-US"/>
              <a:t>data for analysis.</a:t>
            </a:r>
            <a:br>
              <a:rPr lang="en-US"/>
            </a:b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Data Cubing: </a:t>
            </a:r>
            <a:endParaRPr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/>
              <a:t>OLAP: </a:t>
            </a:r>
            <a:r>
              <a:rPr lang="en-US" sz="5850" b="0"/>
              <a:t>Online Analytical Processing</a:t>
            </a:r>
            <a:endParaRPr sz="5850" b="0"/>
          </a:p>
        </p:txBody>
      </p:sp>
      <p:sp>
        <p:nvSpPr>
          <p:cNvPr id="160" name="Google Shape;160;p24"/>
          <p:cNvSpPr txBox="1">
            <a:spLocks noGrp="1"/>
          </p:cNvSpPr>
          <p:nvPr>
            <p:ph type="body" idx="1"/>
          </p:nvPr>
        </p:nvSpPr>
        <p:spPr>
          <a:xfrm>
            <a:off x="1117700" y="1590272"/>
            <a:ext cx="14022300" cy="4713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b="1"/>
              <a:t>Techniques</a:t>
            </a:r>
            <a:r>
              <a:rPr lang="en-US"/>
              <a:t> </a:t>
            </a:r>
            <a:endParaRPr/>
          </a:p>
          <a:p>
            <a:pPr marL="914400" lvl="1" indent="-482600" algn="l" rtl="0">
              <a:spcBef>
                <a:spcPts val="667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Data Warehouse: Infrastructure that integrates multiple types of transactional data and processes data for analysis.</a:t>
            </a:r>
            <a:br>
              <a:rPr lang="en-US"/>
            </a:br>
            <a:endParaRPr/>
          </a:p>
          <a:p>
            <a:pPr marL="914400" lvl="1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Data Cubing: Pre-aggregate </a:t>
            </a:r>
            <a:br>
              <a:rPr lang="en-US"/>
            </a:br>
            <a:r>
              <a:rPr lang="en-US"/>
              <a:t>transactional data for use in future </a:t>
            </a:r>
            <a:br>
              <a:rPr lang="en-US"/>
            </a:br>
            <a:r>
              <a:rPr lang="en-US"/>
              <a:t>queries; improves efficiencies.</a:t>
            </a:r>
            <a:endParaRPr/>
          </a:p>
        </p:txBody>
      </p:sp>
      <p:pic>
        <p:nvPicPr>
          <p:cNvPr id="6" name="Google Shape;161;p24">
            <a:extLst>
              <a:ext uri="{FF2B5EF4-FFF2-40B4-BE49-F238E27FC236}">
                <a16:creationId xmlns:a16="http://schemas.microsoft.com/office/drawing/2014/main" id="{08A4453E-C683-454D-BF3F-E579CE0B9AC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7326" y="3957600"/>
            <a:ext cx="3735601" cy="398024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/>
        </p:nvSpPr>
        <p:spPr>
          <a:xfrm>
            <a:off x="11440500" y="7762325"/>
            <a:ext cx="30000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http://earthsystemdatacube.net/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/>
              <a:t>OLAP: </a:t>
            </a:r>
            <a:r>
              <a:rPr lang="en-US" sz="5850" b="0"/>
              <a:t>Online Analytical Processing</a:t>
            </a:r>
            <a:endParaRPr sz="5850" b="0"/>
          </a:p>
        </p:txBody>
      </p:sp>
      <p:sp>
        <p:nvSpPr>
          <p:cNvPr id="169" name="Google Shape;169;p25"/>
          <p:cNvSpPr txBox="1"/>
          <p:nvPr/>
        </p:nvSpPr>
        <p:spPr>
          <a:xfrm>
            <a:off x="1117700" y="1589150"/>
            <a:ext cx="8043000" cy="17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Application</a:t>
            </a: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lvl="1" indent="-4826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Font typeface="Verdana"/>
              <a:buChar char="•"/>
            </a:pPr>
            <a:r>
              <a:rPr lang="en-U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Business Intelligence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Association</a:t>
            </a:r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body" idx="1"/>
          </p:nvPr>
        </p:nvSpPr>
        <p:spPr>
          <a:xfrm>
            <a:off x="1117700" y="1590267"/>
            <a:ext cx="14022300" cy="192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Finding inherent regularities and relations in big data</a:t>
            </a:r>
            <a:endParaRPr/>
          </a:p>
        </p:txBody>
      </p:sp>
      <p:grpSp>
        <p:nvGrpSpPr>
          <p:cNvPr id="177" name="Google Shape;177;p26"/>
          <p:cNvGrpSpPr/>
          <p:nvPr/>
        </p:nvGrpSpPr>
        <p:grpSpPr>
          <a:xfrm>
            <a:off x="2494725" y="3997895"/>
            <a:ext cx="3036000" cy="2171030"/>
            <a:chOff x="2494725" y="3997895"/>
            <a:chExt cx="3036000" cy="2171030"/>
          </a:xfrm>
        </p:grpSpPr>
        <p:sp>
          <p:nvSpPr>
            <p:cNvPr id="178" name="Google Shape;178;p26"/>
            <p:cNvSpPr/>
            <p:nvPr/>
          </p:nvSpPr>
          <p:spPr>
            <a:xfrm>
              <a:off x="2526525" y="40029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2983725" y="40029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5269725" y="40029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4339425" y="40029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4812525" y="40029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2526525" y="44601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3898125" y="44601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4355325" y="44601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2526525" y="49173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2983725" y="49173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3898125" y="49173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2526525" y="53745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2983725" y="53745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3440925" y="53745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3898125" y="53745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4812525" y="44601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3409125" y="3997895"/>
              <a:ext cx="261000" cy="2136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3874275" y="4002925"/>
              <a:ext cx="261000" cy="261000"/>
            </a:xfrm>
            <a:prstGeom prst="diamond">
              <a:avLst/>
            </a:prstGeom>
            <a:solidFill>
              <a:srgbClr val="99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2951925" y="4455095"/>
              <a:ext cx="261000" cy="2136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3425025" y="4433913"/>
              <a:ext cx="261000" cy="261000"/>
            </a:xfrm>
            <a:prstGeom prst="diamond">
              <a:avLst/>
            </a:prstGeom>
            <a:solidFill>
              <a:srgbClr val="99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3456565" y="4912295"/>
              <a:ext cx="261000" cy="2136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4323525" y="5369495"/>
              <a:ext cx="261000" cy="2136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4796625" y="5348313"/>
              <a:ext cx="261000" cy="261000"/>
            </a:xfrm>
            <a:prstGeom prst="diamond">
              <a:avLst/>
            </a:prstGeom>
            <a:solidFill>
              <a:srgbClr val="99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3440925" y="59079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3898125" y="59079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4355325" y="5907925"/>
              <a:ext cx="261000" cy="261000"/>
            </a:xfrm>
            <a:prstGeom prst="ellipse">
              <a:avLst/>
            </a:prstGeom>
            <a:solidFill>
              <a:srgbClr val="6D9EEB"/>
            </a:solidFill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2494725" y="5902895"/>
              <a:ext cx="261000" cy="2136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2967825" y="5881713"/>
              <a:ext cx="261000" cy="261000"/>
            </a:xfrm>
            <a:prstGeom prst="diamond">
              <a:avLst/>
            </a:prstGeom>
            <a:solidFill>
              <a:srgbClr val="99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26"/>
          <p:cNvSpPr/>
          <p:nvPr/>
        </p:nvSpPr>
        <p:spPr>
          <a:xfrm>
            <a:off x="6985875" y="4797550"/>
            <a:ext cx="972600" cy="675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" name="Google Shape;207;p26"/>
          <p:cNvGrpSpPr/>
          <p:nvPr/>
        </p:nvGrpSpPr>
        <p:grpSpPr>
          <a:xfrm>
            <a:off x="9435150" y="4491325"/>
            <a:ext cx="5757900" cy="1390500"/>
            <a:chOff x="9435150" y="4491325"/>
            <a:chExt cx="5757900" cy="1390500"/>
          </a:xfrm>
        </p:grpSpPr>
        <p:sp>
          <p:nvSpPr>
            <p:cNvPr id="208" name="Google Shape;208;p26"/>
            <p:cNvSpPr/>
            <p:nvPr/>
          </p:nvSpPr>
          <p:spPr>
            <a:xfrm>
              <a:off x="9435150" y="5102370"/>
              <a:ext cx="261000" cy="2136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 w="9525" cap="flat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10594050" y="5081188"/>
              <a:ext cx="261000" cy="261000"/>
            </a:xfrm>
            <a:prstGeom prst="diamond">
              <a:avLst/>
            </a:prstGeom>
            <a:solidFill>
              <a:srgbClr val="99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6"/>
            <p:cNvSpPr txBox="1"/>
            <p:nvPr/>
          </p:nvSpPr>
          <p:spPr>
            <a:xfrm>
              <a:off x="9772350" y="4567525"/>
              <a:ext cx="745500" cy="131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90000"/>
                </a:lnSpc>
                <a:spcBef>
                  <a:spcPts val="1333"/>
                </a:spcBef>
                <a:spcAft>
                  <a:spcPts val="0"/>
                </a:spcAft>
                <a:buNone/>
              </a:pPr>
              <a:r>
                <a:rPr lang="en-US" sz="48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→ </a:t>
              </a:r>
              <a:endParaRPr/>
            </a:p>
          </p:txBody>
        </p:sp>
        <p:sp>
          <p:nvSpPr>
            <p:cNvPr id="211" name="Google Shape;211;p26"/>
            <p:cNvSpPr txBox="1"/>
            <p:nvPr/>
          </p:nvSpPr>
          <p:spPr>
            <a:xfrm>
              <a:off x="10991550" y="4491325"/>
              <a:ext cx="4201500" cy="131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90000"/>
                </a:lnSpc>
                <a:spcBef>
                  <a:spcPts val="1333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(80% confident)</a:t>
              </a:r>
              <a:r>
                <a:rPr lang="en-US" sz="4800">
                  <a:solidFill>
                    <a:schemeClr val="dk1"/>
                  </a:solidFill>
                  <a:latin typeface="Verdana"/>
                  <a:ea typeface="Verdana"/>
                  <a:cs typeface="Verdana"/>
                  <a:sym typeface="Verdana"/>
                </a:rPr>
                <a:t> </a:t>
              </a: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Association</a:t>
            </a:r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b="1"/>
              <a:t>Techniques:</a:t>
            </a:r>
            <a:r>
              <a:rPr lang="en-US"/>
              <a:t> Co-occurrence analysis, correlation analysis, and causal inference.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Association</a:t>
            </a:r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b="1"/>
              <a:t>Applications:</a:t>
            </a:r>
            <a:r>
              <a:rPr lang="en-US"/>
              <a:t> Basket data analysis, catalog design, advertisement, and search engine log analysis.</a:t>
            </a:r>
            <a:endParaRPr/>
          </a:p>
          <a:p>
            <a:pPr marL="45720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Association</a:t>
            </a:r>
            <a:endParaRPr/>
          </a:p>
        </p:txBody>
      </p:sp>
      <p:sp>
        <p:nvSpPr>
          <p:cNvPr id="232" name="Google Shape;232;p29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b="1"/>
              <a:t>Applications:</a:t>
            </a:r>
            <a:r>
              <a:rPr lang="en-US"/>
              <a:t> </a:t>
            </a:r>
            <a:r>
              <a:rPr lang="en-US" u="sng"/>
              <a:t>Basket data analysis</a:t>
            </a:r>
            <a:r>
              <a:rPr lang="en-US"/>
              <a:t>, catalog design, advertisement, and search engine log analysis.</a:t>
            </a:r>
            <a:endParaRPr/>
          </a:p>
          <a:p>
            <a:pPr marL="45720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Google Shape;233;p29">
            <a:extLst>
              <a:ext uri="{FF2B5EF4-FFF2-40B4-BE49-F238E27FC236}">
                <a16:creationId xmlns:a16="http://schemas.microsoft.com/office/drawing/2014/main" id="{0A1626B3-7B63-EC4B-91D3-313D03CC94F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43753" r="62510" b="6868"/>
          <a:stretch/>
        </p:blipFill>
        <p:spPr>
          <a:xfrm>
            <a:off x="5731375" y="3780975"/>
            <a:ext cx="6554271" cy="4120400"/>
          </a:xfrm>
          <a:prstGeom prst="rect">
            <a:avLst/>
          </a:prstGeom>
          <a:noFill/>
          <a:ln w="2857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/>
              <a:t>Four-Dimensions of Data Mining</a:t>
            </a:r>
            <a:endParaRPr sz="5850"/>
          </a:p>
        </p:txBody>
      </p:sp>
      <p:sp>
        <p:nvSpPr>
          <p:cNvPr id="66" name="Google Shape;66;p12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>
                <a:solidFill>
                  <a:srgbClr val="CC0000"/>
                </a:solidFill>
              </a:rPr>
              <a:t>Data</a:t>
            </a:r>
            <a:r>
              <a:rPr lang="en-US"/>
              <a:t> to be mined 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>
                <a:solidFill>
                  <a:srgbClr val="CC0000"/>
                </a:solidFill>
              </a:rPr>
              <a:t>Knowledge</a:t>
            </a:r>
            <a:r>
              <a:rPr lang="en-US"/>
              <a:t> to be discovered 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>
                <a:solidFill>
                  <a:srgbClr val="CC0000"/>
                </a:solidFill>
              </a:rPr>
              <a:t>Techniques</a:t>
            </a:r>
            <a:r>
              <a:rPr lang="en-US"/>
              <a:t> utilized 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>
                <a:solidFill>
                  <a:srgbClr val="CC0000"/>
                </a:solidFill>
              </a:rPr>
              <a:t>Applications</a:t>
            </a:r>
            <a:r>
              <a:rPr lang="en-US"/>
              <a:t> adopted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Association</a:t>
            </a:r>
            <a:endParaRPr/>
          </a:p>
        </p:txBody>
      </p:sp>
      <p:sp>
        <p:nvSpPr>
          <p:cNvPr id="240" name="Google Shape;240;p30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b="1"/>
              <a:t>Applications:</a:t>
            </a:r>
            <a:r>
              <a:rPr lang="en-US"/>
              <a:t> Basket data analysis, catalog design, </a:t>
            </a:r>
            <a:r>
              <a:rPr lang="en-US" u="sng"/>
              <a:t>advertisement</a:t>
            </a:r>
            <a:r>
              <a:rPr lang="en-US"/>
              <a:t>, and search engine log analysis.</a:t>
            </a:r>
            <a:endParaRPr/>
          </a:p>
          <a:p>
            <a:pPr marL="457200" lvl="0" indent="0" algn="l" rtl="0">
              <a:spcBef>
                <a:spcPts val="1333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0"/>
          <p:cNvSpPr txBox="1"/>
          <p:nvPr/>
        </p:nvSpPr>
        <p:spPr>
          <a:xfrm>
            <a:off x="2525650" y="4572000"/>
            <a:ext cx="11204700" cy="13854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Verdana"/>
                <a:ea typeface="Verdana"/>
                <a:cs typeface="Verdana"/>
                <a:sym typeface="Verdana"/>
              </a:rPr>
              <a:t>“What are the best combination of keywords that are associated with my search engine ad?”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:a16="http://schemas.microsoft.com/office/drawing/2014/main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13" y="152087"/>
            <a:ext cx="14991467" cy="1247467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214" y="1279526"/>
            <a:ext cx="15698754" cy="200378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8" y="4620885"/>
            <a:ext cx="16256000" cy="1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81289" rIns="162533" bIns="8128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6097" y="8161837"/>
            <a:ext cx="14020800" cy="704942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449" y="8539869"/>
            <a:ext cx="760284" cy="2660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577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/>
              <a:t>Four-Dimensions of Data Mining</a:t>
            </a:r>
            <a:endParaRPr sz="5850"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4800"/>
              <a:buChar char="•"/>
            </a:pPr>
            <a:r>
              <a:rPr lang="en-US">
                <a:solidFill>
                  <a:srgbClr val="B7B7B7"/>
                </a:solidFill>
              </a:rPr>
              <a:t>Data to be mined</a:t>
            </a:r>
            <a:endParaRPr>
              <a:solidFill>
                <a:srgbClr val="B7B7B7"/>
              </a:solidFill>
            </a:endParaRPr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>
                <a:solidFill>
                  <a:srgbClr val="CC0000"/>
                </a:solidFill>
              </a:rPr>
              <a:t>Knowledge</a:t>
            </a:r>
            <a:r>
              <a:rPr lang="en-US"/>
              <a:t> to be discovered</a:t>
            </a:r>
            <a:endParaRPr/>
          </a:p>
          <a:p>
            <a:pPr marL="914400" lvl="1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also known as “data mining functionalities”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4800"/>
              <a:buChar char="•"/>
            </a:pPr>
            <a:r>
              <a:rPr lang="en-US">
                <a:solidFill>
                  <a:srgbClr val="B7B7B7"/>
                </a:solidFill>
              </a:rPr>
              <a:t>Techniques utilized </a:t>
            </a:r>
            <a:endParaRPr>
              <a:solidFill>
                <a:srgbClr val="B7B7B7"/>
              </a:solidFill>
            </a:endParaRPr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4800"/>
              <a:buChar char="•"/>
            </a:pPr>
            <a:r>
              <a:rPr lang="en-US">
                <a:solidFill>
                  <a:srgbClr val="B7B7B7"/>
                </a:solidFill>
              </a:rPr>
              <a:t>Applications adopted</a:t>
            </a:r>
            <a:endParaRPr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Mining Functionalities</a:t>
            </a:r>
            <a:endParaRPr sz="4800"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Online Analytical Processing (OLAP)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Association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Classification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Prediction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Clustering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Ranking 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Outlier/Anomaly detection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Mining Functionalities</a:t>
            </a:r>
            <a:endParaRPr sz="4800"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>
            <a:off x="1117700" y="1590274"/>
            <a:ext cx="14022300" cy="569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Online Analytical Processing (OLAP)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Association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Classification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Prediction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Clustering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Ranking 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Outlier/Anomaly detection</a:t>
            </a:r>
            <a:endParaRPr/>
          </a:p>
        </p:txBody>
      </p:sp>
      <p:sp>
        <p:nvSpPr>
          <p:cNvPr id="88" name="Google Shape;88;p15"/>
          <p:cNvSpPr txBox="1"/>
          <p:nvPr/>
        </p:nvSpPr>
        <p:spPr>
          <a:xfrm>
            <a:off x="6224725" y="2760725"/>
            <a:ext cx="7658700" cy="20904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erdana"/>
                <a:ea typeface="Verdana"/>
                <a:cs typeface="Verdana"/>
                <a:sym typeface="Verdana"/>
              </a:rPr>
              <a:t>You will learn about each of these data mining functionalities, including their definitions, techniques to implement, and basic applications.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OLAP: </a:t>
            </a:r>
            <a:r>
              <a:rPr lang="en-US" sz="6000" b="0"/>
              <a:t>Online Analytical Processing</a:t>
            </a:r>
            <a:endParaRPr sz="6000"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Fast answering of multidimensional analytical queries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Analytical processing instead of transaction processing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Transactional vs Analytical Processing</a:t>
            </a:r>
            <a:endParaRPr sz="480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Typical transactional database</a:t>
            </a:r>
            <a:endParaRPr/>
          </a:p>
        </p:txBody>
      </p:sp>
      <p:graphicFrame>
        <p:nvGraphicFramePr>
          <p:cNvPr id="103" name="Google Shape;103;p17"/>
          <p:cNvGraphicFramePr/>
          <p:nvPr/>
        </p:nvGraphicFramePr>
        <p:xfrm>
          <a:off x="1710800" y="3793161"/>
          <a:ext cx="10444075" cy="3840550"/>
        </p:xfrm>
        <a:graphic>
          <a:graphicData uri="http://schemas.openxmlformats.org/drawingml/2006/table">
            <a:tbl>
              <a:tblPr firstRow="1" bandRow="1">
                <a:noFill/>
                <a:tableStyleId>{88CB94E6-7976-4FD0-8BF8-B4252A3A9ACF}</a:tableStyleId>
              </a:tblPr>
              <a:tblGrid>
                <a:gridCol w="130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5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2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0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T_id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Datetime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Product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Country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Quantity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dirty="0"/>
                        <a:t>1001</a:t>
                      </a:r>
                      <a:endParaRPr sz="30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01:00:23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1002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02:15:16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Canada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09/02/11, 15:10:41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PC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15691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03/03/12, 23:59:07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VCR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Mexico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dirty="0"/>
                        <a:t>…</a:t>
                      </a:r>
                      <a:endParaRPr sz="30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Transactional vs Analytical Processing</a:t>
            </a:r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Typical transactional database table and records</a:t>
            </a:r>
            <a:endParaRPr/>
          </a:p>
        </p:txBody>
      </p:sp>
      <p:graphicFrame>
        <p:nvGraphicFramePr>
          <p:cNvPr id="111" name="Google Shape;111;p18"/>
          <p:cNvGraphicFramePr/>
          <p:nvPr/>
        </p:nvGraphicFramePr>
        <p:xfrm>
          <a:off x="1710800" y="3793161"/>
          <a:ext cx="10444075" cy="3840550"/>
        </p:xfrm>
        <a:graphic>
          <a:graphicData uri="http://schemas.openxmlformats.org/drawingml/2006/table">
            <a:tbl>
              <a:tblPr firstRow="1" bandRow="1">
                <a:noFill/>
                <a:tableStyleId>{88CB94E6-7976-4FD0-8BF8-B4252A3A9ACF}</a:tableStyleId>
              </a:tblPr>
              <a:tblGrid>
                <a:gridCol w="130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5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2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0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T_id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Datetime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Product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Country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Quantity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01:00:23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1002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02:15:16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Canada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09/02/11, 15:10:41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PC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15691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03/03/12, 23:59:07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VCR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Mexico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dirty="0"/>
                        <a:t>…</a:t>
                      </a:r>
                      <a:endParaRPr sz="30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2" name="Google Shape;112;p18"/>
          <p:cNvSpPr/>
          <p:nvPr/>
        </p:nvSpPr>
        <p:spPr>
          <a:xfrm>
            <a:off x="1710800" y="4890450"/>
            <a:ext cx="10444200" cy="2743200"/>
          </a:xfrm>
          <a:prstGeom prst="rect">
            <a:avLst/>
          </a:prstGeom>
          <a:solidFill>
            <a:srgbClr val="000000">
              <a:alpha val="45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Google Shape;113;p18">
            <a:extLst>
              <a:ext uri="{FF2B5EF4-FFF2-40B4-BE49-F238E27FC236}">
                <a16:creationId xmlns:a16="http://schemas.microsoft.com/office/drawing/2014/main" id="{EEF01498-742F-8147-BF21-ABA7A016910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988" y="3793150"/>
            <a:ext cx="11959825" cy="12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Transactional vs Analytical Processing</a:t>
            </a:r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spcBef>
                <a:spcPts val="1333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Easy to query instances of transactions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“How many TVs were sold in total?”</a:t>
            </a:r>
            <a:endParaRPr/>
          </a:p>
        </p:txBody>
      </p:sp>
      <p:graphicFrame>
        <p:nvGraphicFramePr>
          <p:cNvPr id="121" name="Google Shape;121;p19"/>
          <p:cNvGraphicFramePr/>
          <p:nvPr/>
        </p:nvGraphicFramePr>
        <p:xfrm>
          <a:off x="1710800" y="3793161"/>
          <a:ext cx="10444075" cy="3840550"/>
        </p:xfrm>
        <a:graphic>
          <a:graphicData uri="http://schemas.openxmlformats.org/drawingml/2006/table">
            <a:tbl>
              <a:tblPr firstRow="1" bandRow="1">
                <a:noFill/>
                <a:tableStyleId>{88CB94E6-7976-4FD0-8BF8-B4252A3A9ACF}</a:tableStyleId>
              </a:tblPr>
              <a:tblGrid>
                <a:gridCol w="130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5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9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2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0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T_id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Datetime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Product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Country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Quantity</a:t>
                      </a:r>
                      <a:endParaRPr sz="30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01:00:23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1002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09/01/11, 02:15:16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TV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Canada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1003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09/02/11, 15:10:41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PC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USA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15691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03/03/12, 23:59:07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VCR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Mexico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0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…</a:t>
                      </a:r>
                      <a:endParaRPr sz="30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dirty="0"/>
                        <a:t>…</a:t>
                      </a:r>
                      <a:endParaRPr sz="30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643</Words>
  <Application>Microsoft Macintosh PowerPoint</Application>
  <PresentationFormat>Custom</PresentationFormat>
  <Paragraphs>272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 Black</vt:lpstr>
      <vt:lpstr>Calibri</vt:lpstr>
      <vt:lpstr>Georgia</vt:lpstr>
      <vt:lpstr>Verdana</vt:lpstr>
      <vt:lpstr>verdana-degrees1</vt:lpstr>
      <vt:lpstr>Introduction to OLAP, and Association</vt:lpstr>
      <vt:lpstr>Four-Dimensions of Data Mining</vt:lpstr>
      <vt:lpstr>Four-Dimensions of Data Mining</vt:lpstr>
      <vt:lpstr>Data Mining Functionalities</vt:lpstr>
      <vt:lpstr>Data Mining Functionalities</vt:lpstr>
      <vt:lpstr>OLAP: Online Analytical Processing</vt:lpstr>
      <vt:lpstr>Transactional vs Analytical Processing</vt:lpstr>
      <vt:lpstr>Transactional vs Analytical Processing</vt:lpstr>
      <vt:lpstr>Transactional vs Analytical Processing</vt:lpstr>
      <vt:lpstr>Transactional vs Analytical Processing</vt:lpstr>
      <vt:lpstr>Transactional vs Analytical Processing</vt:lpstr>
      <vt:lpstr>OLAP: Online Analytical Processing</vt:lpstr>
      <vt:lpstr>OLAP: Online Analytical Processing</vt:lpstr>
      <vt:lpstr>OLAP: Online Analytical Processing</vt:lpstr>
      <vt:lpstr>OLAP: Online Analytical Processing</vt:lpstr>
      <vt:lpstr>Association</vt:lpstr>
      <vt:lpstr>Association</vt:lpstr>
      <vt:lpstr>Association</vt:lpstr>
      <vt:lpstr>Association</vt:lpstr>
      <vt:lpstr>Association</vt:lpstr>
      <vt:lpstr>School of Information, University of Michigan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Arashiro, Peter</cp:lastModifiedBy>
  <cp:revision>4</cp:revision>
  <dcterms:modified xsi:type="dcterms:W3CDTF">2019-11-27T05:20:51Z</dcterms:modified>
</cp:coreProperties>
</file>